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6" r:id="rId2"/>
    <p:sldId id="257" r:id="rId3"/>
    <p:sldId id="256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46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19140000">
            <a:off x="817112" y="1730403"/>
            <a:ext cx="5648623" cy="1204306"/>
          </a:xfrm>
        </p:spPr>
        <p:txBody>
          <a:bodyPr bIns="9144"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19140000">
            <a:off x="1212277" y="2470925"/>
            <a:ext cx="6511131" cy="329259"/>
          </a:xfrm>
        </p:spPr>
        <p:txBody>
          <a:bodyPr tIns="9144">
            <a:normAutofit/>
          </a:bodyPr>
          <a:lstStyle>
            <a:lvl1pPr marL="0" indent="0" algn="l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CCB881-BB3A-4807-9A05-F74566C72CBA}" type="datetimeFigureOut">
              <a:rPr lang="ru-RU" smtClean="0"/>
              <a:pPr/>
              <a:t>15.11.2025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3BF89B-87CE-4D67-8950-39BAF30AF59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CCB881-BB3A-4807-9A05-F74566C72CBA}" type="datetimeFigureOut">
              <a:rPr lang="ru-RU" smtClean="0"/>
              <a:pPr/>
              <a:t>15.11.2025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3BF89B-87CE-4D67-8950-39BAF30AF59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467836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467836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CCB881-BB3A-4807-9A05-F74566C72CBA}" type="datetimeFigureOut">
              <a:rPr lang="ru-RU" smtClean="0"/>
              <a:pPr/>
              <a:t>15.11.2025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3BF89B-87CE-4D67-8950-39BAF30AF59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CCB881-BB3A-4807-9A05-F74566C72CBA}" type="datetimeFigureOut">
              <a:rPr lang="ru-RU" smtClean="0"/>
              <a:pPr/>
              <a:t>15.11.2025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3BF89B-87CE-4D67-8950-39BAF30AF59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819399" y="1726737"/>
            <a:ext cx="5650992" cy="1207509"/>
          </a:xfrm>
        </p:spPr>
        <p:txBody>
          <a:bodyPr bIns="9144" anchor="b"/>
          <a:lstStyle>
            <a:lvl1pPr algn="l">
              <a:defRPr kumimoji="0" lang="en-US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19140000">
            <a:off x="1216152" y="2468304"/>
            <a:ext cx="6510528" cy="329184"/>
          </a:xfrm>
        </p:spPr>
        <p:txBody>
          <a:bodyPr anchor="t">
            <a:normAutofit/>
          </a:bodyPr>
          <a:lstStyle>
            <a:lvl1pPr marL="0" indent="0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CCB881-BB3A-4807-9A05-F74566C72CBA}" type="datetimeFigureOut">
              <a:rPr lang="ru-RU" smtClean="0"/>
              <a:pPr/>
              <a:t>15.11.2025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3BF89B-87CE-4D67-8950-39BAF30AF59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0016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CCB881-BB3A-4807-9A05-F74566C72CBA}" type="datetimeFigureOut">
              <a:rPr lang="ru-RU" smtClean="0"/>
              <a:pPr/>
              <a:t>15.11.2025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3BF89B-87CE-4D67-8950-39BAF30AF59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9150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0016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0016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CCB881-BB3A-4807-9A05-F74566C72CBA}" type="datetimeFigureOut">
              <a:rPr lang="ru-RU" smtClean="0"/>
              <a:pPr/>
              <a:t>15.11.2025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3BF89B-87CE-4D67-8950-39BAF30AF59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CCB881-BB3A-4807-9A05-F74566C72CBA}" type="datetimeFigureOut">
              <a:rPr lang="ru-RU" smtClean="0"/>
              <a:pPr/>
              <a:t>15.11.2025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3BF89B-87CE-4D67-8950-39BAF30AF59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CCB881-BB3A-4807-9A05-F74566C72CBA}" type="datetimeFigureOut">
              <a:rPr lang="ru-RU" smtClean="0"/>
              <a:pPr/>
              <a:t>15.11.2025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3BF89B-87CE-4D67-8950-39BAF30AF59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ight Triangle 1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ight Triangle 17"/>
          <p:cNvSpPr/>
          <p:nvPr/>
        </p:nvSpPr>
        <p:spPr>
          <a:xfrm rot="5400000">
            <a:off x="433389" y="-433387"/>
            <a:ext cx="6858000" cy="7724778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784930" y="1576103"/>
            <a:ext cx="5212080" cy="1089427"/>
          </a:xfrm>
        </p:spPr>
        <p:txBody>
          <a:bodyPr bIns="0" anchor="b"/>
          <a:lstStyle>
            <a:lvl1pPr algn="l">
              <a:defRPr kumimoji="0" lang="en-US" sz="2800" b="0" i="0" u="none" strike="noStrike" kern="1200" cap="all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9552" y="2618912"/>
            <a:ext cx="3807779" cy="33246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297954" y="2253385"/>
            <a:ext cx="5794760" cy="623314"/>
          </a:xfrm>
        </p:spPr>
        <p:txBody>
          <a:bodyPr>
            <a:normAutofit/>
          </a:bodyPr>
          <a:lstStyle>
            <a:lvl1pPr marL="0" indent="0">
              <a:buNone/>
              <a:defRPr lang="en-US" sz="1400" b="1" kern="1200" dirty="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CCB881-BB3A-4807-9A05-F74566C72CBA}" type="datetimeFigureOut">
              <a:rPr lang="ru-RU" smtClean="0"/>
              <a:pPr/>
              <a:t>15.11.2025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solidFill>
              <a:schemeClr val="tx2"/>
            </a:solidFill>
          </a:ln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43BF89B-87CE-4D67-8950-39BAF30AF59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2028825" y="0"/>
            <a:ext cx="7115175" cy="6858000"/>
          </a:xfrm>
          <a:custGeom>
            <a:avLst/>
            <a:gdLst>
              <a:gd name="connsiteX0" fmla="*/ 0 w 7104888"/>
              <a:gd name="connsiteY0" fmla="*/ 0 h 6858000"/>
              <a:gd name="connsiteX1" fmla="*/ 7104888 w 7104888"/>
              <a:gd name="connsiteY1" fmla="*/ 0 h 6858000"/>
              <a:gd name="connsiteX2" fmla="*/ 7104888 w 7104888"/>
              <a:gd name="connsiteY2" fmla="*/ 6858000 h 6858000"/>
              <a:gd name="connsiteX3" fmla="*/ 0 w 7104888"/>
              <a:gd name="connsiteY3" fmla="*/ 6858000 h 6858000"/>
              <a:gd name="connsiteX4" fmla="*/ 0 w 7104888"/>
              <a:gd name="connsiteY4" fmla="*/ 0 h 6858000"/>
              <a:gd name="connsiteX0" fmla="*/ 0 w 7104888"/>
              <a:gd name="connsiteY0" fmla="*/ 0 h 6858000"/>
              <a:gd name="connsiteX1" fmla="*/ 5695188 w 7104888"/>
              <a:gd name="connsiteY1" fmla="*/ 0 h 6858000"/>
              <a:gd name="connsiteX2" fmla="*/ 7104888 w 7104888"/>
              <a:gd name="connsiteY2" fmla="*/ 0 h 6858000"/>
              <a:gd name="connsiteX3" fmla="*/ 7104888 w 7104888"/>
              <a:gd name="connsiteY3" fmla="*/ 6858000 h 6858000"/>
              <a:gd name="connsiteX4" fmla="*/ 0 w 7104888"/>
              <a:gd name="connsiteY4" fmla="*/ 6858000 h 6858000"/>
              <a:gd name="connsiteX5" fmla="*/ 0 w 7104888"/>
              <a:gd name="connsiteY5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0287 w 7115175"/>
              <a:gd name="connsiteY4" fmla="*/ 6858000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10287 w 7115175"/>
              <a:gd name="connsiteY5" fmla="*/ 6858000 h 6858000"/>
              <a:gd name="connsiteX6" fmla="*/ 0 w 7115175"/>
              <a:gd name="connsiteY6" fmla="*/ 5048250 h 6858000"/>
              <a:gd name="connsiteX7" fmla="*/ 10287 w 7115175"/>
              <a:gd name="connsiteY7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0 w 7115175"/>
              <a:gd name="connsiteY0" fmla="*/ 504825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15175" h="6858000">
                <a:moveTo>
                  <a:pt x="0" y="5048250"/>
                </a:moveTo>
                <a:lnTo>
                  <a:pt x="5705475" y="0"/>
                </a:lnTo>
                <a:lnTo>
                  <a:pt x="7115175" y="0"/>
                </a:lnTo>
                <a:lnTo>
                  <a:pt x="7115175" y="6858000"/>
                </a:lnTo>
                <a:lnTo>
                  <a:pt x="1533526" y="6848475"/>
                </a:lnTo>
                <a:lnTo>
                  <a:pt x="0" y="50482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</p:spPr>
        <p:txBody>
          <a:bodyPr rIns="182880" anchor="ctr"/>
          <a:lstStyle>
            <a:lvl1pPr algn="r">
              <a:defRPr/>
            </a:lvl1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9" name="Right Triangle 8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0" y="5048250"/>
            <a:ext cx="3571875" cy="1809750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1809750 h 1809750"/>
              <a:gd name="connsiteX1" fmla="*/ 1895475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  <a:gd name="connsiteX0" fmla="*/ 0 w 3571875"/>
              <a:gd name="connsiteY0" fmla="*/ 1809750 h 1809750"/>
              <a:gd name="connsiteX1" fmla="*/ 2038350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71875" h="1809750">
                <a:moveTo>
                  <a:pt x="0" y="1809750"/>
                </a:moveTo>
                <a:lnTo>
                  <a:pt x="2038350" y="0"/>
                </a:lnTo>
                <a:lnTo>
                  <a:pt x="3571875" y="1809750"/>
                </a:lnTo>
                <a:lnTo>
                  <a:pt x="0" y="18097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671197" y="1717501"/>
            <a:ext cx="5486400" cy="867444"/>
          </a:xfrm>
        </p:spPr>
        <p:txBody>
          <a:bodyPr anchor="b"/>
          <a:lstStyle>
            <a:lvl1pPr algn="l">
              <a:defRPr sz="2800" b="0"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143479" y="2180529"/>
            <a:ext cx="6096545" cy="740664"/>
          </a:xfrm>
        </p:spPr>
        <p:txBody>
          <a:bodyPr/>
          <a:lstStyle>
            <a:lvl1pPr marL="0" indent="0"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CCB881-BB3A-4807-9A05-F74566C72CBA}" type="datetimeFigureOut">
              <a:rPr lang="ru-RU" smtClean="0"/>
              <a:pPr/>
              <a:t>15.11.2025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3BF89B-87CE-4D67-8950-39BAF30AF59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-2382" y="5050633"/>
            <a:ext cx="3574257" cy="1807368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883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050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812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76450 w 3571875"/>
              <a:gd name="connsiteY2" fmla="*/ 22740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245519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38350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2433637 h 2433637"/>
              <a:gd name="connsiteX1" fmla="*/ 257175 w 3571875"/>
              <a:gd name="connsiteY1" fmla="*/ 0 h 2433637"/>
              <a:gd name="connsiteX2" fmla="*/ 2038350 w 3571875"/>
              <a:gd name="connsiteY2" fmla="*/ 628650 h 2433637"/>
              <a:gd name="connsiteX3" fmla="*/ 3571875 w 3571875"/>
              <a:gd name="connsiteY3" fmla="*/ 2433637 h 2433637"/>
              <a:gd name="connsiteX4" fmla="*/ 0 w 3571875"/>
              <a:gd name="connsiteY4" fmla="*/ 2433637 h 2433637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24051 w 3574257"/>
              <a:gd name="connsiteY2" fmla="*/ 3071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40682 w 3574257"/>
              <a:gd name="connsiteY2" fmla="*/ 450057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57351 w 3574257"/>
              <a:gd name="connsiteY2" fmla="*/ 2309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774032 w 3574257"/>
              <a:gd name="connsiteY2" fmla="*/ 161925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69294 w 3574257"/>
              <a:gd name="connsiteY2" fmla="*/ 2143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819275 w 3574257"/>
              <a:gd name="connsiteY2" fmla="*/ 200026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5494 w 3574257"/>
              <a:gd name="connsiteY2" fmla="*/ 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4257" h="1807368">
                <a:moveTo>
                  <a:pt x="2382" y="1807368"/>
                </a:moveTo>
                <a:lnTo>
                  <a:pt x="0" y="0"/>
                </a:lnTo>
                <a:lnTo>
                  <a:pt x="2045494" y="1"/>
                </a:lnTo>
                <a:lnTo>
                  <a:pt x="3574257" y="1807368"/>
                </a:lnTo>
                <a:lnTo>
                  <a:pt x="2382" y="180736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5051292"/>
            <a:ext cx="9146380" cy="1806709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  <a:gd name="connsiteX0" fmla="*/ 0 w 3352800"/>
              <a:gd name="connsiteY0" fmla="*/ 2002631 h 2002631"/>
              <a:gd name="connsiteX1" fmla="*/ 754045 w 3352800"/>
              <a:gd name="connsiteY1" fmla="*/ 146832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26618 h 526618"/>
              <a:gd name="connsiteX1" fmla="*/ 980611 w 3352800"/>
              <a:gd name="connsiteY1" fmla="*/ 9368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6888 h 526888"/>
              <a:gd name="connsiteX1" fmla="*/ 744735 w 3352800"/>
              <a:gd name="connsiteY1" fmla="*/ 0 h 526888"/>
              <a:gd name="connsiteX2" fmla="*/ 3352800 w 3352800"/>
              <a:gd name="connsiteY2" fmla="*/ 270 h 526888"/>
              <a:gd name="connsiteX3" fmla="*/ 3352800 w 3352800"/>
              <a:gd name="connsiteY3" fmla="*/ 526888 h 526888"/>
              <a:gd name="connsiteX4" fmla="*/ 0 w 3352800"/>
              <a:gd name="connsiteY4" fmla="*/ 526888 h 526888"/>
              <a:gd name="connsiteX0" fmla="*/ 0 w 3352800"/>
              <a:gd name="connsiteY0" fmla="*/ 526618 h 526618"/>
              <a:gd name="connsiteX1" fmla="*/ 811948 w 3352800"/>
              <a:gd name="connsiteY1" fmla="*/ 6092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966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241069 w 3352800"/>
              <a:gd name="connsiteY2" fmla="*/ 94144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313 h 527313"/>
              <a:gd name="connsiteX1" fmla="*/ 900984 w 3352800"/>
              <a:gd name="connsiteY1" fmla="*/ 97774 h 527313"/>
              <a:gd name="connsiteX2" fmla="*/ 3352800 w 3352800"/>
              <a:gd name="connsiteY2" fmla="*/ 0 h 527313"/>
              <a:gd name="connsiteX3" fmla="*/ 3352800 w 3352800"/>
              <a:gd name="connsiteY3" fmla="*/ 527313 h 527313"/>
              <a:gd name="connsiteX4" fmla="*/ 0 w 3352800"/>
              <a:gd name="connsiteY4" fmla="*/ 527313 h 527313"/>
              <a:gd name="connsiteX0" fmla="*/ 0 w 3352800"/>
              <a:gd name="connsiteY0" fmla="*/ 527584 h 527584"/>
              <a:gd name="connsiteX1" fmla="*/ 748227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527584">
                <a:moveTo>
                  <a:pt x="0" y="527584"/>
                </a:moveTo>
                <a:lnTo>
                  <a:pt x="748227" y="0"/>
                </a:lnTo>
                <a:lnTo>
                  <a:pt x="3352800" y="271"/>
                </a:lnTo>
                <a:lnTo>
                  <a:pt x="3352800" y="527584"/>
                </a:lnTo>
                <a:lnTo>
                  <a:pt x="0" y="527584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365760"/>
            <a:ext cx="7520940" cy="5486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100628"/>
            <a:ext cx="7520940" cy="35798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9140000">
            <a:off x="201168" y="5870448"/>
            <a:ext cx="2176272" cy="2011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92CCB881-BB3A-4807-9A05-F74566C72CBA}" type="datetimeFigureOut">
              <a:rPr lang="ru-RU" smtClean="0"/>
              <a:pPr/>
              <a:t>15.11.2025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17514" y="6285122"/>
            <a:ext cx="47244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spc="200" baseline="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01038" y="6170822"/>
            <a:ext cx="502920" cy="502920"/>
          </a:xfrm>
          <a:prstGeom prst="ellipse">
            <a:avLst/>
          </a:prstGeom>
          <a:ln w="19050">
            <a:solidFill>
              <a:srgbClr val="FFFFFF"/>
            </a:solidFill>
          </a:ln>
        </p:spPr>
        <p:txBody>
          <a:bodyPr vert="horz" lIns="9144" tIns="9144" rIns="9144" bIns="9144" rtlCol="0" anchor="ctr">
            <a:normAutofit/>
          </a:bodyPr>
          <a:lstStyle>
            <a:lvl1pPr algn="ctr">
              <a:defRPr sz="1650">
                <a:solidFill>
                  <a:srgbClr val="FFFFFF"/>
                </a:solidFill>
              </a:defRPr>
            </a:lvl1pPr>
          </a:lstStyle>
          <a:p>
            <a:fld id="{443BF89B-87CE-4D67-8950-39BAF30AF59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28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800"/>
        </a:spcBef>
        <a:buFont typeface="Arial" pitchFamily="34" charset="0"/>
        <a:buNone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1737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023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6309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8595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097280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3533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5819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792224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47864" y="5445224"/>
            <a:ext cx="5469220" cy="548640"/>
          </a:xfrm>
        </p:spPr>
        <p:txBody>
          <a:bodyPr/>
          <a:lstStyle/>
          <a:p>
            <a:r>
              <a:rPr lang="ru-RU" dirty="0" smtClean="0"/>
              <a:t>Разработала: Капустина К.н.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000" dirty="0" smtClean="0">
                <a:solidFill>
                  <a:srgbClr val="0070C0"/>
                </a:solidFill>
              </a:rPr>
              <a:t>Табличное умножение</a:t>
            </a:r>
            <a:endParaRPr lang="ru-RU" sz="6000" dirty="0">
              <a:solidFill>
                <a:srgbClr val="0070C0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0"/>
            <a:ext cx="9144000" cy="6309320"/>
          </a:xfrm>
        </p:spPr>
        <p:txBody>
          <a:bodyPr>
            <a:normAutofit/>
          </a:bodyPr>
          <a:lstStyle/>
          <a:p>
            <a:pPr algn="ctr"/>
            <a:r>
              <a:rPr lang="ru-RU" sz="40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 уроке мне понравилось…</a:t>
            </a:r>
          </a:p>
          <a:p>
            <a:pPr algn="ctr"/>
            <a:r>
              <a:rPr lang="ru-RU" sz="40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Я узнал(а)...</a:t>
            </a:r>
          </a:p>
          <a:p>
            <a:pPr algn="ctr"/>
            <a:r>
              <a:rPr lang="ru-RU" sz="40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Я разобралась/разобрался…</a:t>
            </a:r>
          </a:p>
          <a:p>
            <a:pPr algn="ctr"/>
            <a:r>
              <a:rPr lang="ru-RU" sz="40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Мне было трудно…</a:t>
            </a:r>
          </a:p>
          <a:p>
            <a:pPr algn="ctr"/>
            <a:r>
              <a:rPr lang="ru-RU" sz="40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 уроке меня порадовало…</a:t>
            </a:r>
          </a:p>
          <a:p>
            <a:pPr algn="ctr"/>
            <a:r>
              <a:rPr lang="ru-RU" sz="40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Я похвалил(а) бы себя за…</a:t>
            </a:r>
          </a:p>
          <a:p>
            <a:pPr algn="ctr"/>
            <a:r>
              <a:rPr lang="ru-RU" sz="40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Больше всего мне понравилось…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035828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40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Домашнее задание</a:t>
            </a:r>
            <a:endParaRPr lang="ru-RU" sz="4000" b="1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400" dirty="0" smtClean="0"/>
              <a:t>Придумать и записать задачу, связанную с приготовлением какого-либо полезного блюда с математическими знаками.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xmlns="" val="970471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196752"/>
            <a:ext cx="8496944" cy="4320480"/>
          </a:xfrm>
        </p:spPr>
        <p:txBody>
          <a:bodyPr/>
          <a:lstStyle/>
          <a:p>
            <a:r>
              <a:rPr lang="ru-RU" sz="54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23+16=            80+19=              </a:t>
            </a:r>
          </a:p>
          <a:p>
            <a:r>
              <a:rPr lang="ru-RU" sz="54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56-24=             63-23=</a:t>
            </a:r>
          </a:p>
          <a:p>
            <a:r>
              <a:rPr lang="ru-RU" sz="54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7*3=                 71+17=</a:t>
            </a:r>
          </a:p>
          <a:p>
            <a:r>
              <a:rPr lang="ru-RU" sz="54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45+5=               35:6=</a:t>
            </a:r>
          </a:p>
          <a:p>
            <a:endParaRPr lang="ru-RU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483768" y="1196752"/>
            <a:ext cx="145108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49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339752" y="2180761"/>
            <a:ext cx="145108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32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758227" y="2996952"/>
            <a:ext cx="145108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21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123728" y="3980961"/>
            <a:ext cx="145108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50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092279" y="1196752"/>
            <a:ext cx="145108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99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732240" y="2106592"/>
            <a:ext cx="145108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40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948264" y="3076747"/>
            <a:ext cx="145108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88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268321" y="3990929"/>
            <a:ext cx="145108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5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cxnSp>
        <p:nvCxnSpPr>
          <p:cNvPr id="13" name="Прямая со стрелкой 12"/>
          <p:cNvCxnSpPr/>
          <p:nvPr/>
        </p:nvCxnSpPr>
        <p:spPr>
          <a:xfrm flipH="1">
            <a:off x="2915816" y="3104091"/>
            <a:ext cx="875017" cy="35452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>
            <a:off x="3934849" y="4000077"/>
            <a:ext cx="709159" cy="45251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7" name="Умножение 16"/>
          <p:cNvSpPr/>
          <p:nvPr/>
        </p:nvSpPr>
        <p:spPr>
          <a:xfrm>
            <a:off x="2339752" y="-241442"/>
            <a:ext cx="1949676" cy="1944216"/>
          </a:xfrm>
          <a:prstGeom prst="mathMultiply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Деление 17"/>
          <p:cNvSpPr/>
          <p:nvPr/>
        </p:nvSpPr>
        <p:spPr>
          <a:xfrm>
            <a:off x="4367293" y="-133430"/>
            <a:ext cx="1768329" cy="1728192"/>
          </a:xfrm>
          <a:prstGeom prst="mathDivide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78121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7" grpId="0" animBg="1"/>
      <p:bldP spid="1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498" y="764704"/>
            <a:ext cx="9168341" cy="5157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268719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692696"/>
            <a:ext cx="7520940" cy="548640"/>
          </a:xfrm>
        </p:spPr>
        <p:txBody>
          <a:bodyPr/>
          <a:lstStyle/>
          <a:p>
            <a:pPr algn="ctr"/>
            <a:r>
              <a:rPr lang="ru-RU" sz="4000" b="1" cap="none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Компоненты арифметических действий</a:t>
            </a:r>
            <a:endParaRPr lang="ru-RU" sz="4000" b="1" cap="none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5576" y="1844824"/>
            <a:ext cx="8280920" cy="3579849"/>
          </a:xfrm>
        </p:spPr>
        <p:txBody>
          <a:bodyPr>
            <a:normAutofit/>
          </a:bodyPr>
          <a:lstStyle/>
          <a:p>
            <a:r>
              <a:rPr lang="ru-RU" sz="66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3+4=7            8-4=4</a:t>
            </a:r>
          </a:p>
          <a:p>
            <a:r>
              <a:rPr lang="ru-RU" sz="66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10:5=2           3*4=12</a:t>
            </a:r>
            <a:endParaRPr lang="ru-RU" sz="660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25685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260649"/>
            <a:ext cx="9144000" cy="1296144"/>
          </a:xfrm>
        </p:spPr>
        <p:txBody>
          <a:bodyPr>
            <a:normAutofit/>
          </a:bodyPr>
          <a:lstStyle/>
          <a:p>
            <a:r>
              <a:rPr lang="ru-RU" sz="3200" dirty="0" smtClean="0"/>
              <a:t>В корзину поместилось 8 кг винограда. Сколько килограммов винограда в 2 таких корзинах?</a:t>
            </a:r>
            <a:endParaRPr lang="ru-RU" sz="32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13918" y="1268760"/>
            <a:ext cx="7849458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В 2 корзинах 16 кг винограда</a:t>
            </a:r>
            <a:endParaRPr lang="ru-RU" sz="4400" b="1" spc="100" dirty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chemeClr val="accent1">
                  <a:satMod val="280000"/>
                  <a:tint val="100000"/>
                  <a:alpha val="5700"/>
                </a:schemeClr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</a:endParaRPr>
          </a:p>
        </p:txBody>
      </p:sp>
      <p:sp>
        <p:nvSpPr>
          <p:cNvPr id="5" name="Объект 2"/>
          <p:cNvSpPr txBox="1">
            <a:spLocks/>
          </p:cNvSpPr>
          <p:nvPr/>
        </p:nvSpPr>
        <p:spPr>
          <a:xfrm>
            <a:off x="152400" y="2038201"/>
            <a:ext cx="9144000" cy="12961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ts val="8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73736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02336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30936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59536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97280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53312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581912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792224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3200" dirty="0" smtClean="0"/>
              <a:t>18 тетрадей раздали ученикам, по 2 тетради каждому. Сколько учеников получили тетради?</a:t>
            </a:r>
            <a:endParaRPr lang="ru-RU" sz="32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702657" y="3068960"/>
            <a:ext cx="7650108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Тетради получили 9 учеников</a:t>
            </a:r>
            <a:endParaRPr lang="ru-RU" sz="4400" b="1" spc="100" dirty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chemeClr val="accent1">
                  <a:satMod val="280000"/>
                  <a:tint val="100000"/>
                  <a:alpha val="5700"/>
                </a:schemeClr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</a:endParaRPr>
          </a:p>
        </p:txBody>
      </p:sp>
      <p:sp>
        <p:nvSpPr>
          <p:cNvPr id="8" name="Объект 2"/>
          <p:cNvSpPr txBox="1">
            <a:spLocks/>
          </p:cNvSpPr>
          <p:nvPr/>
        </p:nvSpPr>
        <p:spPr>
          <a:xfrm>
            <a:off x="152400" y="3838401"/>
            <a:ext cx="9144000" cy="1296144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342900" indent="-342900" algn="l" defTabSz="914400" rtl="0" eaLnBrk="1" latinLnBrk="0" hangingPunct="1">
              <a:spcBef>
                <a:spcPts val="8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73736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02336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30936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59536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97280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53312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581912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792224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3200" dirty="0" smtClean="0"/>
              <a:t>На каждой странице альбома наклеено по 4 картинки. Сколько картинок наклеено на трёх страницах?</a:t>
            </a:r>
            <a:endParaRPr lang="ru-RU" sz="32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971069" y="5134545"/>
            <a:ext cx="7113293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На 3 страницах 12 картинок</a:t>
            </a:r>
            <a:endParaRPr lang="ru-RU" sz="4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827901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5" grpId="0" build="p"/>
      <p:bldP spid="7" grpId="0"/>
      <p:bldP spid="8" grpId="0" build="p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3452" r="82232"/>
          <a:stretch/>
        </p:blipFill>
        <p:spPr bwMode="auto">
          <a:xfrm>
            <a:off x="-108520" y="0"/>
            <a:ext cx="2344090" cy="31615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80592" t="41881"/>
          <a:stretch/>
        </p:blipFill>
        <p:spPr bwMode="auto">
          <a:xfrm>
            <a:off x="4289082" y="856079"/>
            <a:ext cx="2403713" cy="22535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1688" t="38732" r="43470" b="1"/>
          <a:stretch/>
        </p:blipFill>
        <p:spPr bwMode="auto">
          <a:xfrm>
            <a:off x="2339752" y="620688"/>
            <a:ext cx="1939102" cy="25061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70598"/>
          <a:stretch/>
        </p:blipFill>
        <p:spPr bwMode="auto">
          <a:xfrm>
            <a:off x="6228184" y="5836"/>
            <a:ext cx="2770832" cy="1977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6529" t="37273"/>
          <a:stretch/>
        </p:blipFill>
        <p:spPr bwMode="auto">
          <a:xfrm>
            <a:off x="6228184" y="1982861"/>
            <a:ext cx="2941728" cy="11565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82813"/>
          <a:stretch/>
        </p:blipFill>
        <p:spPr bwMode="auto">
          <a:xfrm>
            <a:off x="1739645" y="3275092"/>
            <a:ext cx="1905825" cy="3248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1919" t="3618" r="41919" b="-3618"/>
          <a:stretch/>
        </p:blipFill>
        <p:spPr bwMode="auto">
          <a:xfrm>
            <a:off x="3645470" y="3482103"/>
            <a:ext cx="1758487" cy="31872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85262"/>
          <a:stretch/>
        </p:blipFill>
        <p:spPr bwMode="auto">
          <a:xfrm>
            <a:off x="5403957" y="3261017"/>
            <a:ext cx="1648454" cy="3276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8" name="Прямая соединительная линия 7"/>
          <p:cNvCxnSpPr/>
          <p:nvPr/>
        </p:nvCxnSpPr>
        <p:spPr>
          <a:xfrm>
            <a:off x="6228184" y="188640"/>
            <a:ext cx="0" cy="292100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182407" y="3228279"/>
            <a:ext cx="8710073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530585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99288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33577"/>
          <a:stretch/>
        </p:blipFill>
        <p:spPr bwMode="auto">
          <a:xfrm rot="16200000">
            <a:off x="3000982" y="-2066232"/>
            <a:ext cx="2880321" cy="7390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68634" r="27504"/>
          <a:stretch/>
        </p:blipFill>
        <p:spPr bwMode="auto">
          <a:xfrm rot="16200000">
            <a:off x="3595737" y="2374700"/>
            <a:ext cx="2240558" cy="37444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483768" y="1209526"/>
            <a:ext cx="59182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&lt;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483767" y="1988840"/>
            <a:ext cx="59182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&gt;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043429" y="1184532"/>
            <a:ext cx="59182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&lt;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015720" y="1988840"/>
            <a:ext cx="59182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=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340211" y="3284984"/>
            <a:ext cx="59182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&lt;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340211" y="4196922"/>
            <a:ext cx="59182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&gt;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948486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8" grpId="0"/>
      <p:bldP spid="9" grpId="0"/>
      <p:bldP spid="10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3076" y="200119"/>
            <a:ext cx="7520940" cy="548640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800" b="1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ВИТАМИНЫ!!!</a:t>
            </a:r>
            <a:endParaRPr lang="ru-RU" sz="4800" b="1" cap="none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4302" t="13607" r="707" b="-469"/>
          <a:stretch/>
        </p:blipFill>
        <p:spPr bwMode="auto">
          <a:xfrm rot="10800000">
            <a:off x="398533" y="940936"/>
            <a:ext cx="2783435" cy="2026399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7530" r="67428"/>
          <a:stretch/>
        </p:blipFill>
        <p:spPr bwMode="auto">
          <a:xfrm rot="10800000">
            <a:off x="3719302" y="921148"/>
            <a:ext cx="2404797" cy="20021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4197" t="5409" r="33286"/>
          <a:stretch/>
        </p:blipFill>
        <p:spPr bwMode="auto">
          <a:xfrm rot="10800000">
            <a:off x="6732240" y="867661"/>
            <a:ext cx="2376264" cy="20271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43284" y="776321"/>
            <a:ext cx="65630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С</a:t>
            </a:r>
            <a:endParaRPr lang="ru-RU" sz="66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336889" y="834835"/>
            <a:ext cx="65630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92D05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В</a:t>
            </a:r>
            <a:endParaRPr lang="ru-RU" sz="66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92D05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299318" y="840274"/>
            <a:ext cx="65630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6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D</a:t>
            </a:r>
            <a:endParaRPr lang="ru-RU" sz="66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" y="2967335"/>
            <a:ext cx="3059831" cy="2554545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r>
              <a:rPr lang="ru-RU" sz="4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Было трудно,</a:t>
            </a:r>
          </a:p>
          <a:p>
            <a:r>
              <a:rPr lang="ru-RU" sz="4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но я справился</a:t>
            </a:r>
            <a:endParaRPr lang="ru-RU" sz="4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059833" y="2969797"/>
            <a:ext cx="3064266" cy="1200329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У меня</a:t>
            </a:r>
          </a:p>
          <a:p>
            <a:pPr algn="ctr"/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получилось</a:t>
            </a:r>
            <a:endParaRPr lang="ru-RU" sz="36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124099" y="2967334"/>
            <a:ext cx="2912397" cy="175432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У меня </a:t>
            </a:r>
          </a:p>
          <a:p>
            <a:pPr algn="ctr"/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Не получилось</a:t>
            </a:r>
            <a:endParaRPr lang="ru-RU" sz="36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74395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Углы">
  <a:themeElements>
    <a:clrScheme name="Углы">
      <a:dk1>
        <a:srgbClr val="000000"/>
      </a:dk1>
      <a:lt1>
        <a:srgbClr val="FFFFFF"/>
      </a:lt1>
      <a:dk2>
        <a:srgbClr val="434342"/>
      </a:dk2>
      <a:lt2>
        <a:srgbClr val="CDD7D9"/>
      </a:lt2>
      <a:accent1>
        <a:srgbClr val="797B7E"/>
      </a:accent1>
      <a:accent2>
        <a:srgbClr val="F96A1B"/>
      </a:accent2>
      <a:accent3>
        <a:srgbClr val="08A1D9"/>
      </a:accent3>
      <a:accent4>
        <a:srgbClr val="7C984A"/>
      </a:accent4>
      <a:accent5>
        <a:srgbClr val="C2AD8D"/>
      </a:accent5>
      <a:accent6>
        <a:srgbClr val="506E94"/>
      </a:accent6>
      <a:hlink>
        <a:srgbClr val="5F5F5F"/>
      </a:hlink>
      <a:folHlink>
        <a:srgbClr val="969696"/>
      </a:folHlink>
    </a:clrScheme>
    <a:fontScheme name="Углы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微软雅黑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ＭＳ Ｐゴシック"/>
        <a:font script="Hang" typeface="맑은 고딕"/>
        <a:font script="Hans" typeface="隶书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Углы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0400000"/>
            </a:lightRig>
          </a:scene3d>
          <a:sp3d contourW="6350">
            <a:bevelT w="41275" h="19050" prst="angle"/>
            <a:contourClr>
              <a:schemeClr val="phClr">
                <a:shade val="25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0000"/>
                <a:shade val="85000"/>
              </a:schemeClr>
              <a:schemeClr val="phClr">
                <a:tint val="95000"/>
                <a:shade val="99000"/>
              </a:schemeClr>
            </a:duotone>
          </a:blip>
          <a:tile tx="0" ty="0" sx="100000" sy="10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3000"/>
                <a:shade val="85000"/>
              </a:schemeClr>
              <a:schemeClr val="phClr">
                <a:tint val="96000"/>
                <a:shade val="99000"/>
              </a:schemeClr>
            </a:duotone>
          </a:blip>
          <a:tile tx="0" ty="0" sx="90000" sy="9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Angles</Template>
  <TotalTime>6237</TotalTime>
  <Words>172</Words>
  <Application>Microsoft Office PowerPoint</Application>
  <PresentationFormat>Экран (4:3)</PresentationFormat>
  <Paragraphs>48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Углы</vt:lpstr>
      <vt:lpstr>Разработала: Капустина К.н.</vt:lpstr>
      <vt:lpstr>Слайд 2</vt:lpstr>
      <vt:lpstr>Слайд 3</vt:lpstr>
      <vt:lpstr>Компоненты арифметических действий</vt:lpstr>
      <vt:lpstr>Слайд 5</vt:lpstr>
      <vt:lpstr>Слайд 6</vt:lpstr>
      <vt:lpstr>Слайд 7</vt:lpstr>
      <vt:lpstr>Слайд 8</vt:lpstr>
      <vt:lpstr>ВИТАМИНЫ!!!</vt:lpstr>
      <vt:lpstr>Слайд 10</vt:lpstr>
      <vt:lpstr>Домашнее задание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ОГЭ</dc:creator>
  <cp:lastModifiedBy>Oem</cp:lastModifiedBy>
  <cp:revision>10</cp:revision>
  <dcterms:created xsi:type="dcterms:W3CDTF">2025-03-18T23:30:00Z</dcterms:created>
  <dcterms:modified xsi:type="dcterms:W3CDTF">2025-11-15T11:07:02Z</dcterms:modified>
</cp:coreProperties>
</file>